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notesSlides/notesSlide1.xml" ContentType="application/vnd.openxmlformats-officedocument.presentationml.notesSlide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87" r:id="rId3"/>
    <p:sldId id="257" r:id="rId4"/>
    <p:sldId id="275" r:id="rId5"/>
    <p:sldId id="260" r:id="rId6"/>
    <p:sldId id="261" r:id="rId7"/>
    <p:sldId id="264" r:id="rId8"/>
    <p:sldId id="266" r:id="rId9"/>
    <p:sldId id="271" r:id="rId10"/>
    <p:sldId id="267" r:id="rId11"/>
    <p:sldId id="268" r:id="rId12"/>
    <p:sldId id="263" r:id="rId13"/>
    <p:sldId id="272" r:id="rId14"/>
    <p:sldId id="273" r:id="rId15"/>
    <p:sldId id="291" r:id="rId16"/>
    <p:sldId id="292" r:id="rId17"/>
    <p:sldId id="259" r:id="rId18"/>
    <p:sldId id="277" r:id="rId19"/>
    <p:sldId id="289" r:id="rId20"/>
    <p:sldId id="290" r:id="rId21"/>
    <p:sldId id="279" r:id="rId22"/>
    <p:sldId id="288" r:id="rId23"/>
    <p:sldId id="280" r:id="rId24"/>
  </p:sldIdLst>
  <p:sldSz cx="9144000" cy="6858000" type="screen4x3"/>
  <p:notesSz cx="6997700" cy="9283700"/>
  <p:custDataLst>
    <p:tags r:id="rId2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9"/>
  </p:normalViewPr>
  <p:slideViewPr>
    <p:cSldViewPr>
      <p:cViewPr varScale="1">
        <p:scale>
          <a:sx n="83" d="100"/>
          <a:sy n="83" d="100"/>
        </p:scale>
        <p:origin x="1056" y="200"/>
      </p:cViewPr>
      <p:guideLst>
        <p:guide orient="horz" pos="31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tags" Target="tags/tag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2337" cy="464185"/>
          </a:xfrm>
          <a:prstGeom prst="rect">
            <a:avLst/>
          </a:prstGeom>
        </p:spPr>
        <p:txBody>
          <a:bodyPr vert="horz" lIns="93028" tIns="46514" rIns="93028" bIns="465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63744" y="0"/>
            <a:ext cx="3032337" cy="464185"/>
          </a:xfrm>
          <a:prstGeom prst="rect">
            <a:avLst/>
          </a:prstGeom>
        </p:spPr>
        <p:txBody>
          <a:bodyPr vert="horz" lIns="93028" tIns="46514" rIns="93028" bIns="46514" rtlCol="0"/>
          <a:lstStyle>
            <a:lvl1pPr algn="r">
              <a:defRPr sz="1200"/>
            </a:lvl1pPr>
          </a:lstStyle>
          <a:p>
            <a:fld id="{9B4165DA-552D-46AD-B101-BEFB2B9A7386}" type="datetimeFigureOut">
              <a:rPr lang="en-US" smtClean="0"/>
              <a:t>12/30/18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7925" y="695325"/>
            <a:ext cx="4641850" cy="3481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028" tIns="46514" rIns="93028" bIns="465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9770" y="4409758"/>
            <a:ext cx="5598160" cy="4177665"/>
          </a:xfrm>
          <a:prstGeom prst="rect">
            <a:avLst/>
          </a:prstGeom>
        </p:spPr>
        <p:txBody>
          <a:bodyPr vert="horz" lIns="93028" tIns="46514" rIns="93028" bIns="46514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32337" cy="464185"/>
          </a:xfrm>
          <a:prstGeom prst="rect">
            <a:avLst/>
          </a:prstGeom>
        </p:spPr>
        <p:txBody>
          <a:bodyPr vert="horz" lIns="93028" tIns="46514" rIns="93028" bIns="465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63744" y="8817904"/>
            <a:ext cx="3032337" cy="464185"/>
          </a:xfrm>
          <a:prstGeom prst="rect">
            <a:avLst/>
          </a:prstGeom>
        </p:spPr>
        <p:txBody>
          <a:bodyPr vert="horz" lIns="93028" tIns="46514" rIns="93028" bIns="46514" rtlCol="0" anchor="b"/>
          <a:lstStyle>
            <a:lvl1pPr algn="r">
              <a:defRPr sz="1200"/>
            </a:lvl1pPr>
          </a:lstStyle>
          <a:p>
            <a:fld id="{18577AFF-980F-4D59-8DF6-919635D8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169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F1C4C7-A646-498B-B007-81351AC0CEFF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1B09A-7E44-4589-BBCE-36E079967442}" type="datetime1">
              <a:rPr lang="en-US" smtClean="0"/>
              <a:t>12/30/18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97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AD81A-6220-4521-AA89-145FCFB06318}" type="datetime1">
              <a:rPr lang="en-US" smtClean="0"/>
              <a:t>12/30/18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729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46EC0-FE37-4544-A0DD-1FAFEC30BF91}" type="datetime1">
              <a:rPr lang="en-US" smtClean="0"/>
              <a:t>12/30/18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60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F6083-72A3-43A5-976A-9753DB330D35}" type="datetime1">
              <a:rPr lang="en-US" smtClean="0"/>
              <a:t>12/30/18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473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F08C-3638-4D8D-B2E1-9CC5B55A73BA}" type="datetime1">
              <a:rPr lang="en-US" smtClean="0"/>
              <a:t>12/30/18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427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B9BDA-30B5-4AEC-ADF1-4C66B29B8F5F}" type="datetime1">
              <a:rPr lang="en-US" smtClean="0"/>
              <a:t>12/30/18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724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144B0-6DB9-4012-971E-A37C687355A5}" type="datetime1">
              <a:rPr lang="en-US" smtClean="0"/>
              <a:t>12/30/18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371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1AD64-AB16-4642-AC42-811231CCE05B}" type="datetime1">
              <a:rPr lang="en-US" smtClean="0"/>
              <a:t>12/30/18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043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B877C-3BB4-421E-9E52-91F622E7F15E}" type="datetime1">
              <a:rPr lang="en-US" smtClean="0"/>
              <a:t>12/30/18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310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9176F-916C-456F-9A97-31016E270820}" type="datetime1">
              <a:rPr lang="en-US" smtClean="0"/>
              <a:t>12/30/18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221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6E2A-9501-4F37-B3B5-98145A1B9503}" type="datetime1">
              <a:rPr lang="en-US" smtClean="0"/>
              <a:t>12/30/18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71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EACFAE-C1E9-45D9-A4F7-2399F238E548}" type="datetime1">
              <a:rPr lang="en-US" smtClean="0"/>
              <a:t>12/30/18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9EF747-448A-4220-BD71-0B9781D35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930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rgbClr val="7030A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4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2" Type="http://schemas.openxmlformats.org/officeDocument/2006/relationships/tags" Target="../tags/tag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31.xml"/><Relationship Id="rId4" Type="http://schemas.openxmlformats.org/officeDocument/2006/relationships/slideLayout" Target="../slideLayouts/slideLayout2.xml"/><Relationship Id="rId1" Type="http://schemas.openxmlformats.org/officeDocument/2006/relationships/tags" Target="../tags/tag29.xml"/><Relationship Id="rId2" Type="http://schemas.openxmlformats.org/officeDocument/2006/relationships/tags" Target="../tags/tag3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34.xml"/><Relationship Id="rId4" Type="http://schemas.openxmlformats.org/officeDocument/2006/relationships/slideLayout" Target="../slideLayouts/slideLayout2.xml"/><Relationship Id="rId1" Type="http://schemas.openxmlformats.org/officeDocument/2006/relationships/tags" Target="../tags/tag32.xml"/><Relationship Id="rId2" Type="http://schemas.openxmlformats.org/officeDocument/2006/relationships/tags" Target="../tags/tag3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37.xml"/><Relationship Id="rId4" Type="http://schemas.openxmlformats.org/officeDocument/2006/relationships/slideLayout" Target="../slideLayouts/slideLayout2.xml"/><Relationship Id="rId1" Type="http://schemas.openxmlformats.org/officeDocument/2006/relationships/tags" Target="../tags/tag35.xml"/><Relationship Id="rId2" Type="http://schemas.openxmlformats.org/officeDocument/2006/relationships/tags" Target="../tags/tag3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40.xml"/><Relationship Id="rId4" Type="http://schemas.openxmlformats.org/officeDocument/2006/relationships/slideLayout" Target="../slideLayouts/slideLayout2.xml"/><Relationship Id="rId1" Type="http://schemas.openxmlformats.org/officeDocument/2006/relationships/tags" Target="../tags/tag38.xml"/><Relationship Id="rId2" Type="http://schemas.openxmlformats.org/officeDocument/2006/relationships/tags" Target="../tags/tag3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4" Type="http://schemas.openxmlformats.org/officeDocument/2006/relationships/slideLayout" Target="../slideLayouts/slideLayout2.xml"/><Relationship Id="rId1" Type="http://schemas.openxmlformats.org/officeDocument/2006/relationships/tags" Target="../tags/tag41.xml"/><Relationship Id="rId2" Type="http://schemas.openxmlformats.org/officeDocument/2006/relationships/tags" Target="../tags/tag4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4" Type="http://schemas.openxmlformats.org/officeDocument/2006/relationships/slideLayout" Target="../slideLayouts/slideLayout2.xml"/><Relationship Id="rId1" Type="http://schemas.openxmlformats.org/officeDocument/2006/relationships/tags" Target="../tags/tag44.xml"/><Relationship Id="rId2" Type="http://schemas.openxmlformats.org/officeDocument/2006/relationships/tags" Target="../tags/tag4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49.xml"/><Relationship Id="rId4" Type="http://schemas.openxmlformats.org/officeDocument/2006/relationships/tags" Target="../tags/tag50.xml"/><Relationship Id="rId5" Type="http://schemas.openxmlformats.org/officeDocument/2006/relationships/slideLayout" Target="../slideLayouts/slideLayout4.xml"/><Relationship Id="rId1" Type="http://schemas.openxmlformats.org/officeDocument/2006/relationships/tags" Target="../tags/tag47.xml"/><Relationship Id="rId2" Type="http://schemas.openxmlformats.org/officeDocument/2006/relationships/tags" Target="../tags/tag4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53.xml"/><Relationship Id="rId4" Type="http://schemas.openxmlformats.org/officeDocument/2006/relationships/slideLayout" Target="../slideLayouts/slideLayout2.xml"/><Relationship Id="rId1" Type="http://schemas.openxmlformats.org/officeDocument/2006/relationships/tags" Target="../tags/tag51.xml"/><Relationship Id="rId2" Type="http://schemas.openxmlformats.org/officeDocument/2006/relationships/tags" Target="../tags/tag5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4" Type="http://schemas.openxmlformats.org/officeDocument/2006/relationships/tags" Target="../tags/tag57.xml"/><Relationship Id="rId5" Type="http://schemas.openxmlformats.org/officeDocument/2006/relationships/tags" Target="../tags/tag58.xml"/><Relationship Id="rId6" Type="http://schemas.openxmlformats.org/officeDocument/2006/relationships/slideLayout" Target="../slideLayouts/slideLayout2.xml"/><Relationship Id="rId7" Type="http://schemas.openxmlformats.org/officeDocument/2006/relationships/notesSlide" Target="../notesSlides/notesSlide1.xml"/><Relationship Id="rId8" Type="http://schemas.openxmlformats.org/officeDocument/2006/relationships/image" Target="../media/image6.jpeg"/><Relationship Id="rId1" Type="http://schemas.openxmlformats.org/officeDocument/2006/relationships/tags" Target="../tags/tag54.xml"/><Relationship Id="rId2" Type="http://schemas.openxmlformats.org/officeDocument/2006/relationships/tags" Target="../tags/tag5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4" Type="http://schemas.openxmlformats.org/officeDocument/2006/relationships/slideLayout" Target="../slideLayouts/slideLayout2.xml"/><Relationship Id="rId1" Type="http://schemas.openxmlformats.org/officeDocument/2006/relationships/tags" Target="../tags/tag59.xml"/><Relationship Id="rId2" Type="http://schemas.openxmlformats.org/officeDocument/2006/relationships/tags" Target="../tags/tag6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4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2" Type="http://schemas.openxmlformats.org/officeDocument/2006/relationships/tags" Target="../tags/tag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64.xml"/><Relationship Id="rId4" Type="http://schemas.openxmlformats.org/officeDocument/2006/relationships/slideLayout" Target="../slideLayouts/slideLayout2.xml"/><Relationship Id="rId1" Type="http://schemas.openxmlformats.org/officeDocument/2006/relationships/tags" Target="../tags/tag62.xml"/><Relationship Id="rId2" Type="http://schemas.openxmlformats.org/officeDocument/2006/relationships/tags" Target="../tags/tag6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67.xml"/><Relationship Id="rId4" Type="http://schemas.openxmlformats.org/officeDocument/2006/relationships/tags" Target="../tags/tag68.xml"/><Relationship Id="rId5" Type="http://schemas.openxmlformats.org/officeDocument/2006/relationships/tags" Target="../tags/tag69.xml"/><Relationship Id="rId6" Type="http://schemas.openxmlformats.org/officeDocument/2006/relationships/slideLayout" Target="../slideLayouts/slideLayout2.xml"/><Relationship Id="rId7" Type="http://schemas.openxmlformats.org/officeDocument/2006/relationships/image" Target="../media/image7.jpeg"/><Relationship Id="rId1" Type="http://schemas.openxmlformats.org/officeDocument/2006/relationships/tags" Target="../tags/tag65.xml"/><Relationship Id="rId2" Type="http://schemas.openxmlformats.org/officeDocument/2006/relationships/tags" Target="../tags/tag6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72.xml"/><Relationship Id="rId4" Type="http://schemas.openxmlformats.org/officeDocument/2006/relationships/tags" Target="../tags/tag73.xml"/><Relationship Id="rId5" Type="http://schemas.openxmlformats.org/officeDocument/2006/relationships/slideLayout" Target="../slideLayouts/slideLayout2.xml"/><Relationship Id="rId1" Type="http://schemas.openxmlformats.org/officeDocument/2006/relationships/tags" Target="../tags/tag70.xml"/><Relationship Id="rId2" Type="http://schemas.openxmlformats.org/officeDocument/2006/relationships/tags" Target="../tags/tag7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76.xml"/><Relationship Id="rId4" Type="http://schemas.openxmlformats.org/officeDocument/2006/relationships/slideLayout" Target="../slideLayouts/slideLayout2.xml"/><Relationship Id="rId1" Type="http://schemas.openxmlformats.org/officeDocument/2006/relationships/tags" Target="../tags/tag74.xml"/><Relationship Id="rId2" Type="http://schemas.openxmlformats.org/officeDocument/2006/relationships/tags" Target="../tags/tag7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4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2" Type="http://schemas.openxmlformats.org/officeDocument/2006/relationships/tags" Target="../tags/tag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tiff"/><Relationship Id="rId5" Type="http://schemas.openxmlformats.org/officeDocument/2006/relationships/image" Target="../media/image2.tiff"/><Relationship Id="rId6" Type="http://schemas.openxmlformats.org/officeDocument/2006/relationships/image" Target="../media/image3.tiff"/><Relationship Id="rId7" Type="http://schemas.openxmlformats.org/officeDocument/2006/relationships/image" Target="../media/image4.tiff"/><Relationship Id="rId8" Type="http://schemas.openxmlformats.org/officeDocument/2006/relationships/image" Target="../media/image5.tiff"/><Relationship Id="rId1" Type="http://schemas.openxmlformats.org/officeDocument/2006/relationships/tags" Target="../tags/tag11.xml"/><Relationship Id="rId2" Type="http://schemas.openxmlformats.org/officeDocument/2006/relationships/tags" Target="../tags/tag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4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2" Type="http://schemas.openxmlformats.org/officeDocument/2006/relationships/tags" Target="../tags/tag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4" Type="http://schemas.openxmlformats.org/officeDocument/2006/relationships/slideLayout" Target="../slideLayouts/slideLayout2.xml"/><Relationship Id="rId1" Type="http://schemas.openxmlformats.org/officeDocument/2006/relationships/tags" Target="../tags/tag16.xml"/><Relationship Id="rId2" Type="http://schemas.openxmlformats.org/officeDocument/2006/relationships/tags" Target="../tags/tag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21.xml"/><Relationship Id="rId4" Type="http://schemas.openxmlformats.org/officeDocument/2006/relationships/slideLayout" Target="../slideLayouts/slideLayout2.xml"/><Relationship Id="rId1" Type="http://schemas.openxmlformats.org/officeDocument/2006/relationships/tags" Target="../tags/tag19.xml"/><Relationship Id="rId2" Type="http://schemas.openxmlformats.org/officeDocument/2006/relationships/tags" Target="../tags/tag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4" Type="http://schemas.openxmlformats.org/officeDocument/2006/relationships/tags" Target="../tags/tag25.xml"/><Relationship Id="rId5" Type="http://schemas.openxmlformats.org/officeDocument/2006/relationships/slideLayout" Target="../slideLayouts/slideLayout2.xml"/><Relationship Id="rId1" Type="http://schemas.openxmlformats.org/officeDocument/2006/relationships/tags" Target="../tags/tag22.xml"/><Relationship Id="rId2" Type="http://schemas.openxmlformats.org/officeDocument/2006/relationships/tags" Target="../tags/tag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4" Type="http://schemas.openxmlformats.org/officeDocument/2006/relationships/slideLayout" Target="../slideLayouts/slideLayout2.xml"/><Relationship Id="rId1" Type="http://schemas.openxmlformats.org/officeDocument/2006/relationships/tags" Target="../tags/tag26.xml"/><Relationship Id="rId2" Type="http://schemas.openxmlformats.org/officeDocument/2006/relationships/tags" Target="../tags/tag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CSE 160 Wrap-Up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UW CSE 160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Winter 2019</a:t>
            </a:r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275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Testing and debugging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457200" y="1600200"/>
            <a:ext cx="8458200" cy="495300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Use small data sets to test your </a:t>
            </a:r>
            <a:r>
              <a:rPr lang="en-US" u="sng" dirty="0" smtClean="0"/>
              <a:t>program</a:t>
            </a:r>
          </a:p>
          <a:p>
            <a:r>
              <a:rPr lang="en-US" dirty="0" smtClean="0"/>
              <a:t>Write enough tests:</a:t>
            </a:r>
          </a:p>
          <a:p>
            <a:pPr lvl="1"/>
            <a:r>
              <a:rPr lang="en-US" dirty="0" smtClean="0"/>
              <a:t>Cover every branch of each boolean expression</a:t>
            </a:r>
          </a:p>
          <a:p>
            <a:pPr lvl="2"/>
            <a:r>
              <a:rPr lang="en-US" dirty="0" smtClean="0"/>
              <a:t>especially when used in a conditional expression (if statement)</a:t>
            </a:r>
          </a:p>
          <a:p>
            <a:pPr lvl="1"/>
            <a:r>
              <a:rPr lang="en-US" dirty="0" smtClean="0"/>
              <a:t>Cover special cases:</a:t>
            </a:r>
          </a:p>
          <a:p>
            <a:pPr lvl="2"/>
            <a:r>
              <a:rPr lang="en-US" dirty="0" smtClean="0"/>
              <a:t>numbers:  zero, positive, negative, int vs. float</a:t>
            </a:r>
          </a:p>
          <a:p>
            <a:pPr lvl="2"/>
            <a:r>
              <a:rPr lang="en-US" dirty="0" smtClean="0"/>
              <a:t>data structures:  empty, size 1, larger</a:t>
            </a:r>
          </a:p>
          <a:p>
            <a:r>
              <a:rPr lang="en-US" dirty="0" smtClean="0"/>
              <a:t>Assertions are useful beyond tests</a:t>
            </a:r>
          </a:p>
          <a:p>
            <a:r>
              <a:rPr lang="en-US" dirty="0" smtClean="0"/>
              <a:t>Debugging:  after you observe a failure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ivide and conquer</a:t>
            </a:r>
          </a:p>
          <a:p>
            <a:pPr lvl="2"/>
            <a:r>
              <a:rPr lang="en-US" dirty="0" smtClean="0"/>
              <a:t>In time, in data, in program text, in development history</a:t>
            </a:r>
          </a:p>
          <a:p>
            <a:pPr lvl="2"/>
            <a:r>
              <a:rPr lang="en-US" dirty="0"/>
              <a:t>t</a:t>
            </a:r>
            <a:r>
              <a:rPr lang="en-US" dirty="0" smtClean="0"/>
              <a:t>his is also a key program design concept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he scientific method</a:t>
            </a:r>
          </a:p>
          <a:p>
            <a:pPr lvl="2"/>
            <a:r>
              <a:rPr lang="en-US" dirty="0" smtClean="0"/>
              <a:t>state a hypothesis; design an experiment; understand results</a:t>
            </a:r>
          </a:p>
          <a:p>
            <a:r>
              <a:rPr lang="en-US" dirty="0" smtClean="0"/>
              <a:t>Think first (“lost in the woods” analogy)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e systematic:  record everything; have a reason for each action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820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Data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 smtClean="0"/>
              <a:t>Statistics</a:t>
            </a:r>
          </a:p>
          <a:p>
            <a:pPr lvl="1"/>
            <a:r>
              <a:rPr lang="en-US" dirty="0" smtClean="0"/>
              <a:t>Run many simulations</a:t>
            </a:r>
          </a:p>
          <a:p>
            <a:pPr lvl="1"/>
            <a:r>
              <a:rPr lang="en-US" dirty="0" smtClean="0"/>
              <a:t>How uncommon is what you actually saw?</a:t>
            </a:r>
          </a:p>
          <a:p>
            <a:r>
              <a:rPr lang="en-US" dirty="0" smtClean="0"/>
              <a:t>Graphing/plotting results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33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Program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How to write a </a:t>
            </a:r>
            <a:r>
              <a:rPr lang="en-US" b="1" dirty="0" smtClean="0"/>
              <a:t>function</a:t>
            </a:r>
            <a:r>
              <a:rPr lang="en-US" dirty="0" smtClean="0"/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Choose name, arguments, and documentation string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Write tests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Write body/implementation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How to write a </a:t>
            </a:r>
            <a:r>
              <a:rPr lang="en-US" b="1" dirty="0" smtClean="0"/>
              <a:t>program</a:t>
            </a:r>
            <a:r>
              <a:rPr lang="en-US" dirty="0" smtClean="0"/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D</a:t>
            </a:r>
            <a:r>
              <a:rPr lang="en-US" dirty="0" smtClean="0"/>
              <a:t>ecompose into parts (functions, modules)</a:t>
            </a:r>
          </a:p>
          <a:p>
            <a:pPr lvl="2"/>
            <a:r>
              <a:rPr lang="en-US" dirty="0" smtClean="0"/>
              <a:t>Each part should be a logical unit, not too large or small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</a:t>
            </a:r>
            <a:r>
              <a:rPr lang="en-US" dirty="0" smtClean="0"/>
              <a:t>rite each part</a:t>
            </a:r>
          </a:p>
          <a:p>
            <a:pPr lvl="2"/>
            <a:r>
              <a:rPr lang="en-US" dirty="0" smtClean="0"/>
              <a:t>Define the problem</a:t>
            </a:r>
          </a:p>
          <a:p>
            <a:pPr lvl="2"/>
            <a:r>
              <a:rPr lang="en-US" dirty="0" smtClean="0"/>
              <a:t>Choose an algorithm</a:t>
            </a:r>
          </a:p>
          <a:p>
            <a:pPr lvl="2"/>
            <a:r>
              <a:rPr lang="en-US" dirty="0" smtClean="0"/>
              <a:t>In English first; test it via manual simulation</a:t>
            </a:r>
          </a:p>
          <a:p>
            <a:pPr lvl="2"/>
            <a:r>
              <a:rPr lang="en-US" dirty="0" smtClean="0"/>
              <a:t>Translate into code</a:t>
            </a:r>
          </a:p>
          <a:p>
            <a:pPr marL="0" indent="0">
              <a:buNone/>
            </a:pPr>
            <a:r>
              <a:rPr lang="en-US" dirty="0" smtClean="0"/>
              <a:t>When necessary, use </a:t>
            </a:r>
            <a:r>
              <a:rPr lang="en-US" i="1" dirty="0" smtClean="0"/>
              <a:t>wishful thinking</a:t>
            </a:r>
            <a:endParaRPr lang="en-US" dirty="0"/>
          </a:p>
          <a:p>
            <a:pPr lvl="1"/>
            <a:r>
              <a:rPr lang="en-US" dirty="0"/>
              <a:t>A</a:t>
            </a:r>
            <a:r>
              <a:rPr lang="en-US" dirty="0" smtClean="0"/>
              <a:t>ssume a function exists, then write it later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an test even before you write it, via a stub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162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Recursion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 smtClean="0"/>
              <a:t>Base case:  does all the work for a small problem</a:t>
            </a:r>
          </a:p>
          <a:p>
            <a:r>
              <a:rPr lang="en-US" dirty="0" smtClean="0"/>
              <a:t>Inductive case:</a:t>
            </a:r>
          </a:p>
          <a:p>
            <a:pPr lvl="1"/>
            <a:r>
              <a:rPr lang="en-US" dirty="0"/>
              <a:t>Divide the problem, creating one or more smaller problems</a:t>
            </a:r>
          </a:p>
          <a:p>
            <a:pPr lvl="1"/>
            <a:r>
              <a:rPr lang="en-US" dirty="0"/>
              <a:t>Ask someone else to solve the smaller problems</a:t>
            </a:r>
          </a:p>
          <a:p>
            <a:pPr lvl="2"/>
            <a:r>
              <a:rPr lang="en-US" dirty="0"/>
              <a:t>Recursive call to do most of the work</a:t>
            </a:r>
          </a:p>
          <a:p>
            <a:pPr lvl="1"/>
            <a:r>
              <a:rPr lang="en-US" dirty="0"/>
              <a:t>(Maybe) Do a small amount of </a:t>
            </a:r>
            <a:r>
              <a:rPr lang="en-US" dirty="0" err="1"/>
              <a:t>postprocessing</a:t>
            </a:r>
            <a:r>
              <a:rPr lang="en-US" dirty="0"/>
              <a:t> on the result(s) of the recursive call(s)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540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Speed of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 smtClean="0"/>
              <a:t>Affected primarily by the number of times you iterate over data</a:t>
            </a:r>
          </a:p>
          <a:p>
            <a:r>
              <a:rPr lang="en-US" dirty="0" smtClean="0"/>
              <a:t>Nested looping matters a lot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156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Data!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 smtClean="0"/>
              <a:t>DNA</a:t>
            </a:r>
          </a:p>
          <a:p>
            <a:r>
              <a:rPr lang="en-US" dirty="0" smtClean="0"/>
              <a:t>Images</a:t>
            </a:r>
          </a:p>
          <a:p>
            <a:r>
              <a:rPr lang="en-US" dirty="0" smtClean="0"/>
              <a:t>Social Networks</a:t>
            </a:r>
          </a:p>
          <a:p>
            <a:r>
              <a:rPr lang="en-US" dirty="0" smtClean="0"/>
              <a:t>Election Results/Polls</a:t>
            </a:r>
          </a:p>
          <a:p>
            <a:r>
              <a:rPr lang="en-US" dirty="0" smtClean="0"/>
              <a:t>Detecting Fraudulent Data</a:t>
            </a:r>
          </a:p>
          <a:p>
            <a:r>
              <a:rPr lang="en-US" dirty="0" smtClean="0"/>
              <a:t>Your Choice!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6600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38319" y="-226576"/>
            <a:ext cx="8229600" cy="1143000"/>
          </a:xfrm>
        </p:spPr>
        <p:txBody>
          <a:bodyPr/>
          <a:lstStyle/>
          <a:p>
            <a:r>
              <a:rPr lang="en-US" dirty="0" smtClean="0"/>
              <a:t>Your Projects!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457200" y="685800"/>
            <a:ext cx="4038600" cy="6035674"/>
          </a:xfrm>
        </p:spPr>
        <p:txBody>
          <a:bodyPr>
            <a:normAutofit fontScale="47500" lnSpcReduction="20000"/>
          </a:bodyPr>
          <a:lstStyle/>
          <a:p>
            <a:r>
              <a:rPr lang="en-US" dirty="0" smtClean="0"/>
              <a:t>Traffic Stops</a:t>
            </a:r>
            <a:endParaRPr lang="en-US" dirty="0"/>
          </a:p>
          <a:p>
            <a:r>
              <a:rPr lang="en-US" dirty="0" smtClean="0"/>
              <a:t>Building Design</a:t>
            </a:r>
          </a:p>
          <a:p>
            <a:r>
              <a:rPr lang="en-US" dirty="0" smtClean="0"/>
              <a:t>El Nino and La Nina</a:t>
            </a:r>
          </a:p>
          <a:p>
            <a:r>
              <a:rPr lang="en-US" dirty="0" smtClean="0"/>
              <a:t>Bitcoin and Stock Markets</a:t>
            </a:r>
            <a:endParaRPr lang="en-US" dirty="0"/>
          </a:p>
          <a:p>
            <a:r>
              <a:rPr lang="en-US" dirty="0" smtClean="0"/>
              <a:t>Developmental Brain Changes</a:t>
            </a:r>
          </a:p>
          <a:p>
            <a:r>
              <a:rPr lang="en-US" dirty="0" smtClean="0"/>
              <a:t>Safety in Seattle Neighborhoods</a:t>
            </a:r>
          </a:p>
          <a:p>
            <a:r>
              <a:rPr lang="en-US" dirty="0" smtClean="0"/>
              <a:t>Seatbelts vs. Helmets</a:t>
            </a:r>
          </a:p>
          <a:p>
            <a:r>
              <a:rPr lang="en-US" dirty="0" smtClean="0"/>
              <a:t>Repeated Buyers Predictions</a:t>
            </a:r>
          </a:p>
          <a:p>
            <a:r>
              <a:rPr lang="en-US" dirty="0" smtClean="0"/>
              <a:t>Seattle Rainfall</a:t>
            </a:r>
          </a:p>
          <a:p>
            <a:r>
              <a:rPr lang="en-US" dirty="0" smtClean="0"/>
              <a:t>Board Game Popularity</a:t>
            </a:r>
          </a:p>
          <a:p>
            <a:r>
              <a:rPr lang="en-US" dirty="0" smtClean="0"/>
              <a:t>Rainfall vs. Hydro Power</a:t>
            </a:r>
          </a:p>
          <a:p>
            <a:r>
              <a:rPr lang="en-US" dirty="0" smtClean="0"/>
              <a:t>CO2 Trends</a:t>
            </a:r>
          </a:p>
          <a:p>
            <a:r>
              <a:rPr lang="en-US" dirty="0" smtClean="0"/>
              <a:t>Bike Sharing in Mexico City</a:t>
            </a:r>
          </a:p>
          <a:p>
            <a:r>
              <a:rPr lang="en-US" dirty="0" smtClean="0"/>
              <a:t>Meteorites</a:t>
            </a:r>
          </a:p>
          <a:p>
            <a:r>
              <a:rPr lang="en-US" dirty="0" smtClean="0"/>
              <a:t>Gene Expression in Zebrafish RNA</a:t>
            </a:r>
          </a:p>
          <a:p>
            <a:r>
              <a:rPr lang="en-US" dirty="0" smtClean="0"/>
              <a:t>Land Trust Property Analysis</a:t>
            </a:r>
          </a:p>
          <a:p>
            <a:r>
              <a:rPr lang="en-US" dirty="0" smtClean="0"/>
              <a:t>Global Markets &amp; the Cost of Food</a:t>
            </a:r>
          </a:p>
          <a:p>
            <a:r>
              <a:rPr lang="en-US" dirty="0" smtClean="0"/>
              <a:t>School Shootings &amp; Future Prevention</a:t>
            </a:r>
          </a:p>
          <a:p>
            <a:r>
              <a:rPr lang="en-US" dirty="0" smtClean="0"/>
              <a:t>Cancer Rates in Children</a:t>
            </a:r>
          </a:p>
          <a:p>
            <a:r>
              <a:rPr lang="en-US" dirty="0" smtClean="0"/>
              <a:t>What Influences Salary</a:t>
            </a:r>
          </a:p>
          <a:p>
            <a:r>
              <a:rPr lang="en-US" dirty="0" smtClean="0"/>
              <a:t>Colony Collapse of Honey Bees</a:t>
            </a:r>
          </a:p>
          <a:p>
            <a:r>
              <a:rPr lang="en-US" dirty="0" smtClean="0"/>
              <a:t>Plant Diversity in WA</a:t>
            </a:r>
          </a:p>
          <a:p>
            <a:r>
              <a:rPr lang="en-US" dirty="0" smtClean="0"/>
              <a:t>Competitive </a:t>
            </a:r>
            <a:r>
              <a:rPr lang="en-US" dirty="0" err="1" smtClean="0"/>
              <a:t>Pokemon</a:t>
            </a:r>
            <a:endParaRPr lang="en-US" dirty="0" smtClean="0"/>
          </a:p>
          <a:p>
            <a:r>
              <a:rPr lang="en-US" dirty="0" smtClean="0"/>
              <a:t>Wages and Jobs </a:t>
            </a:r>
          </a:p>
          <a:p>
            <a:r>
              <a:rPr lang="en-US" dirty="0" smtClean="0"/>
              <a:t>Earthquakes</a:t>
            </a:r>
          </a:p>
          <a:p>
            <a:r>
              <a:rPr lang="en-US" dirty="0" smtClean="0"/>
              <a:t>NO2 Levels in King County</a:t>
            </a:r>
          </a:p>
          <a:p>
            <a:r>
              <a:rPr lang="en-US" dirty="0" smtClean="0"/>
              <a:t>Bank Statements &amp; Projections</a:t>
            </a:r>
          </a:p>
          <a:p>
            <a:r>
              <a:rPr lang="en-US" dirty="0" smtClean="0"/>
              <a:t>Washington State Loans</a:t>
            </a:r>
          </a:p>
          <a:p>
            <a:r>
              <a:rPr lang="en-US" dirty="0" smtClean="0"/>
              <a:t>Correlations with Happiness</a:t>
            </a:r>
          </a:p>
          <a:p>
            <a:r>
              <a:rPr lang="en-US" dirty="0" smtClean="0"/>
              <a:t>Opioid-related drug deaths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648200" y="685801"/>
            <a:ext cx="4038600" cy="6035674"/>
          </a:xfrm>
        </p:spPr>
        <p:txBody>
          <a:bodyPr>
            <a:normAutofit fontScale="47500" lnSpcReduction="20000"/>
          </a:bodyPr>
          <a:lstStyle/>
          <a:p>
            <a:r>
              <a:rPr lang="en-US" dirty="0" smtClean="0"/>
              <a:t>Climate Change on Columbia River</a:t>
            </a:r>
          </a:p>
          <a:p>
            <a:r>
              <a:rPr lang="en-US" dirty="0" smtClean="0"/>
              <a:t>Health Insurance in the U.S.</a:t>
            </a:r>
            <a:endParaRPr lang="en-US" dirty="0"/>
          </a:p>
          <a:p>
            <a:r>
              <a:rPr lang="en-US" dirty="0" smtClean="0"/>
              <a:t>Educational Attainment in the U.S.</a:t>
            </a:r>
          </a:p>
          <a:p>
            <a:r>
              <a:rPr lang="en-US" dirty="0"/>
              <a:t>Gender Inequalities and </a:t>
            </a:r>
            <a:r>
              <a:rPr lang="en-US" dirty="0" smtClean="0"/>
              <a:t>GDP</a:t>
            </a:r>
          </a:p>
          <a:p>
            <a:r>
              <a:rPr lang="en-US" dirty="0" smtClean="0"/>
              <a:t>Car Collisions in WA</a:t>
            </a:r>
          </a:p>
          <a:p>
            <a:r>
              <a:rPr lang="en-US" dirty="0"/>
              <a:t>CRISPR cut sites in </a:t>
            </a:r>
            <a:r>
              <a:rPr lang="en-US" dirty="0" smtClean="0"/>
              <a:t>Drosophila</a:t>
            </a:r>
          </a:p>
          <a:p>
            <a:r>
              <a:rPr lang="en-US" dirty="0" smtClean="0"/>
              <a:t>Home Advantage in Soccer</a:t>
            </a:r>
          </a:p>
          <a:p>
            <a:r>
              <a:rPr lang="en-US" dirty="0" smtClean="0"/>
              <a:t>Galactic Environments</a:t>
            </a:r>
          </a:p>
          <a:p>
            <a:r>
              <a:rPr lang="en-US" dirty="0" smtClean="0"/>
              <a:t>Soccer Player Evaluation</a:t>
            </a:r>
          </a:p>
          <a:p>
            <a:r>
              <a:rPr lang="en-US" dirty="0" smtClean="0"/>
              <a:t>Film Preferences</a:t>
            </a:r>
          </a:p>
          <a:p>
            <a:r>
              <a:rPr lang="en-US" dirty="0" smtClean="0"/>
              <a:t>Children's’ School Readiness</a:t>
            </a:r>
          </a:p>
          <a:p>
            <a:r>
              <a:rPr lang="en-US" dirty="0" smtClean="0"/>
              <a:t>Popular words in Tweets</a:t>
            </a:r>
          </a:p>
          <a:p>
            <a:r>
              <a:rPr lang="en-US" dirty="0" smtClean="0"/>
              <a:t>Greenhouse Effect</a:t>
            </a:r>
          </a:p>
          <a:p>
            <a:r>
              <a:rPr lang="en-US" dirty="0" smtClean="0"/>
              <a:t>Flight Delay Trends</a:t>
            </a:r>
          </a:p>
          <a:p>
            <a:r>
              <a:rPr lang="en-US" dirty="0" smtClean="0"/>
              <a:t>Valuing NBA Players</a:t>
            </a:r>
          </a:p>
          <a:p>
            <a:r>
              <a:rPr lang="en-US" dirty="0" smtClean="0"/>
              <a:t>Coral Reef Bleaching</a:t>
            </a:r>
          </a:p>
          <a:p>
            <a:r>
              <a:rPr lang="en-US" dirty="0" smtClean="0"/>
              <a:t>Crime Ratios: East Coast vs. West Coast</a:t>
            </a:r>
          </a:p>
          <a:p>
            <a:r>
              <a:rPr lang="en-US" dirty="0" smtClean="0"/>
              <a:t>Avalanche Forecasting</a:t>
            </a:r>
          </a:p>
          <a:p>
            <a:r>
              <a:rPr lang="en-US" dirty="0" smtClean="0"/>
              <a:t>Drug Spending</a:t>
            </a:r>
          </a:p>
          <a:p>
            <a:r>
              <a:rPr lang="en-US" dirty="0" smtClean="0"/>
              <a:t>Seattle Bicycle Theft</a:t>
            </a:r>
          </a:p>
          <a:p>
            <a:r>
              <a:rPr lang="en-US" dirty="0" smtClean="0"/>
              <a:t>Energy use in the Northwest</a:t>
            </a:r>
          </a:p>
          <a:p>
            <a:r>
              <a:rPr lang="en-US" dirty="0" smtClean="0"/>
              <a:t>Climate Change in Seattle</a:t>
            </a:r>
          </a:p>
          <a:p>
            <a:r>
              <a:rPr lang="en-US" dirty="0" smtClean="0"/>
              <a:t>Success of Kickstarter Projects</a:t>
            </a:r>
          </a:p>
          <a:p>
            <a:r>
              <a:rPr lang="en-US" dirty="0" smtClean="0"/>
              <a:t>Weather in Austin, TX</a:t>
            </a:r>
          </a:p>
          <a:p>
            <a:r>
              <a:rPr lang="en-US" dirty="0" smtClean="0"/>
              <a:t>Ranking Premier League Teams</a:t>
            </a:r>
          </a:p>
          <a:p>
            <a:r>
              <a:rPr lang="en-US" dirty="0" smtClean="0"/>
              <a:t>Trend Analysis in Video Games</a:t>
            </a:r>
          </a:p>
          <a:p>
            <a:r>
              <a:rPr lang="en-US" dirty="0" smtClean="0"/>
              <a:t>How to Win at Settlers of </a:t>
            </a:r>
            <a:r>
              <a:rPr lang="en-US" dirty="0" err="1" smtClean="0"/>
              <a:t>Catan</a:t>
            </a:r>
            <a:endParaRPr lang="en-US" dirty="0" smtClean="0"/>
          </a:p>
          <a:p>
            <a:r>
              <a:rPr lang="en-US" dirty="0" smtClean="0"/>
              <a:t>Formula 1 Race Analysis</a:t>
            </a:r>
          </a:p>
          <a:p>
            <a:r>
              <a:rPr lang="en-US" dirty="0" smtClean="0"/>
              <a:t>Obesity, Nutrition &amp; Physical Activity in the U.S.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6976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There is more to learn!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Data analysis, data science, and data visualization</a:t>
            </a:r>
            <a:endParaRPr lang="en-US" dirty="0"/>
          </a:p>
          <a:p>
            <a:r>
              <a:rPr lang="en-US" dirty="0" smtClean="0"/>
              <a:t>Scaling up:</a:t>
            </a:r>
          </a:p>
          <a:p>
            <a:pPr lvl="1"/>
            <a:r>
              <a:rPr lang="en-US" dirty="0" smtClean="0"/>
              <a:t>Larger and more complex programs</a:t>
            </a:r>
          </a:p>
          <a:p>
            <a:pPr lvl="1"/>
            <a:r>
              <a:rPr lang="en-US" dirty="0" smtClean="0"/>
              <a:t>Algorithm selection</a:t>
            </a:r>
          </a:p>
          <a:p>
            <a:pPr lvl="1"/>
            <a:r>
              <a:rPr lang="en-US" dirty="0" smtClean="0"/>
              <a:t>“Big data”:  out-of-memory data, parallel programming, …</a:t>
            </a:r>
          </a:p>
          <a:p>
            <a:r>
              <a:rPr lang="en-US" dirty="0" smtClean="0"/>
              <a:t>Ensuring correctness</a:t>
            </a:r>
          </a:p>
          <a:p>
            <a:pPr lvl="1"/>
            <a:r>
              <a:rPr lang="en-US" dirty="0" smtClean="0"/>
              <a:t>Principled, systematic design, testing, and programming</a:t>
            </a:r>
          </a:p>
          <a:p>
            <a:pPr lvl="1"/>
            <a:r>
              <a:rPr lang="en-US" dirty="0" smtClean="0"/>
              <a:t>Coding style</a:t>
            </a:r>
          </a:p>
          <a:p>
            <a:r>
              <a:rPr lang="en-US" dirty="0" smtClean="0"/>
              <a:t>Managing complexity</a:t>
            </a:r>
          </a:p>
          <a:p>
            <a:pPr lvl="1"/>
            <a:r>
              <a:rPr lang="en-US" dirty="0" smtClean="0"/>
              <a:t>Programming tools:  testing, version control, debugging, deployment</a:t>
            </a:r>
          </a:p>
          <a:p>
            <a:pPr lvl="1"/>
            <a:r>
              <a:rPr lang="en-US" dirty="0" smtClean="0"/>
              <a:t>Graphical User Interfaces (GUIs), user interaction</a:t>
            </a:r>
          </a:p>
          <a:p>
            <a:pPr lvl="1"/>
            <a:r>
              <a:rPr lang="en-US" dirty="0" smtClean="0"/>
              <a:t>Data structures and algorithms</a:t>
            </a:r>
          </a:p>
          <a:p>
            <a:pPr lvl="1"/>
            <a:r>
              <a:rPr lang="en-US" dirty="0" smtClean="0"/>
              <a:t>Working in a team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951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28600" y="274638"/>
            <a:ext cx="86868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What you have learned in CSE 160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457200" y="1600200"/>
            <a:ext cx="8229600" cy="50292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dirty="0" smtClean="0"/>
              <a:t>Compare your skills today to 10 weeks ago</a:t>
            </a:r>
          </a:p>
          <a:p>
            <a:pPr lvl="1">
              <a:lnSpc>
                <a:spcPct val="90000"/>
              </a:lnSpc>
              <a:buNone/>
            </a:pPr>
            <a:r>
              <a:rPr lang="en-US" dirty="0" smtClean="0"/>
              <a:t>Bottom line:  The assignments would be </a:t>
            </a:r>
            <a:r>
              <a:rPr lang="en-US" dirty="0" smtClean="0">
                <a:solidFill>
                  <a:srgbClr val="FF0000"/>
                </a:solidFill>
              </a:rPr>
              <a:t>easy</a:t>
            </a:r>
            <a:r>
              <a:rPr lang="en-US" dirty="0" smtClean="0">
                <a:solidFill>
                  <a:schemeClr val="tx1"/>
                </a:solidFill>
              </a:rPr>
              <a:t> for you today</a:t>
            </a:r>
          </a:p>
          <a:p>
            <a:pPr lvl="2">
              <a:lnSpc>
                <a:spcPct val="90000"/>
              </a:lnSpc>
              <a:buNone/>
            </a:pPr>
            <a:r>
              <a:rPr lang="en-US" dirty="0" smtClean="0"/>
              <a:t>This is a measure of how much you have learned</a:t>
            </a:r>
          </a:p>
          <a:p>
            <a:pPr>
              <a:lnSpc>
                <a:spcPct val="90000"/>
              </a:lnSpc>
              <a:buNone/>
            </a:pPr>
            <a:r>
              <a:rPr lang="en-US" b="1" dirty="0" smtClean="0">
                <a:solidFill>
                  <a:srgbClr val="FF0000"/>
                </a:solidFill>
              </a:rPr>
              <a:t>There is no such thing as a “born” programmer!</a:t>
            </a:r>
          </a:p>
          <a:p>
            <a:pPr>
              <a:lnSpc>
                <a:spcPct val="90000"/>
              </a:lnSpc>
              <a:buNone/>
            </a:pPr>
            <a:r>
              <a:rPr lang="en-US" dirty="0" smtClean="0"/>
              <a:t>Your next project can be more ambitious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4" name="TextBox 3"/>
          <p:cNvSpPr txBox="1"/>
          <p:nvPr>
            <p:custDataLst>
              <p:tags r:id="rId3"/>
            </p:custDataLst>
          </p:nvPr>
        </p:nvSpPr>
        <p:spPr>
          <a:xfrm>
            <a:off x="1828800" y="5874603"/>
            <a:ext cx="601980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Genius is 1% inspiration and 99% perspiration.</a:t>
            </a:r>
          </a:p>
          <a:p>
            <a:r>
              <a:rPr lang="en-US" sz="240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smtClean="0">
                <a:latin typeface="Times New Roman" pitchFamily="18" charset="0"/>
                <a:cs typeface="Times New Roman" pitchFamily="18" charset="0"/>
              </a:rPr>
              <a:t>                                           Thomas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A. Edison</a:t>
            </a:r>
            <a:endParaRPr lang="en-US" sz="2400" i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50" name="Picture 2" descr="thomas_edison.jpg"/>
          <p:cNvPicPr>
            <a:picLocks noChangeAspect="1" noChangeArrowheads="1"/>
          </p:cNvPicPr>
          <p:nvPr>
            <p:custDataLst>
              <p:tags r:id="rId4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0" y="5264254"/>
            <a:ext cx="1219199" cy="1594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496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Why the Python language?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86420041"/>
              </p:ext>
            </p:extLst>
          </p:nvPr>
        </p:nvGraphicFramePr>
        <p:xfrm>
          <a:off x="457200" y="1600200"/>
          <a:ext cx="822959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990599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Python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Excel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MATLAB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C/C++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Java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Readable</a:t>
                      </a:r>
                      <a:r>
                        <a:rPr lang="en-US" baseline="0" dirty="0" smtClean="0"/>
                        <a:t> syntax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B050"/>
                          </a:solidFill>
                          <a:sym typeface="Wingdings" pitchFamily="2" charset="2"/>
                        </a:rPr>
                        <a:t>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sym typeface="Wingdings" pitchFamily="2" charset="2"/>
                        </a:rPr>
                        <a:t>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sym typeface="Wingdings" pitchFamily="2" charset="2"/>
                        </a:rPr>
                        <a:t>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sym typeface="Wingdings" pitchFamily="2" charset="2"/>
                        </a:rPr>
                        <a:t>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sym typeface="Wingdings" pitchFamily="2" charset="2"/>
                        </a:rPr>
                        <a:t>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B050"/>
                          </a:solidFill>
                          <a:sym typeface="Wingdings" pitchFamily="2" charset="2"/>
                        </a:rPr>
                        <a:t>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Easy to get started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B050"/>
                          </a:solidFill>
                          <a:sym typeface="Wingdings" pitchFamily="2" charset="2"/>
                        </a:rPr>
                        <a:t>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B050"/>
                          </a:solidFill>
                          <a:sym typeface="Wingdings" pitchFamily="2" charset="2"/>
                        </a:rPr>
                        <a:t>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sym typeface="Wingdings" pitchFamily="2" charset="2"/>
                        </a:rPr>
                        <a:t></a:t>
                      </a:r>
                      <a:endParaRPr 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sym typeface="Wingdings" pitchFamily="2" charset="2"/>
                        </a:rPr>
                        <a:t>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sym typeface="Wingdings" pitchFamily="2" charset="2"/>
                        </a:rPr>
                        <a:t>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sym typeface="Wingdings" pitchFamily="2" charset="2"/>
                        </a:rPr>
                        <a:t>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Powerful libraries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B050"/>
                          </a:solidFill>
                          <a:sym typeface="Wingdings" pitchFamily="2" charset="2"/>
                        </a:rPr>
                        <a:t>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sym typeface="Wingdings" pitchFamily="2" charset="2"/>
                        </a:rPr>
                        <a:t></a:t>
                      </a:r>
                      <a:endParaRPr lang="en-US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B050"/>
                          </a:solidFill>
                          <a:sym typeface="Wingdings" pitchFamily="2" charset="2"/>
                        </a:rPr>
                        <a:t>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B050"/>
                          </a:solidFill>
                          <a:sym typeface="Wingdings" pitchFamily="2" charset="2"/>
                        </a:rPr>
                        <a:t>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FF00"/>
                          </a:solidFill>
                          <a:sym typeface="Wingdings" pitchFamily="2" charset="2"/>
                        </a:rPr>
                        <a:t></a:t>
                      </a:r>
                      <a:endParaRPr lang="en-US" dirty="0" smtClean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B050"/>
                          </a:solidFill>
                          <a:sym typeface="Wingdings" pitchFamily="2" charset="2"/>
                        </a:rPr>
                        <a:t>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416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Presentations on Tuesday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2:30-4:20pm, Tuesday June 5</a:t>
            </a:r>
          </a:p>
          <a:p>
            <a:r>
              <a:rPr lang="en-US" dirty="0" smtClean="0"/>
              <a:t>No </a:t>
            </a:r>
            <a:r>
              <a:rPr lang="en-US" dirty="0"/>
              <a:t>more than 5 slides (including title slide</a:t>
            </a:r>
            <a:r>
              <a:rPr lang="en-US" dirty="0" smtClean="0"/>
              <a:t>)</a:t>
            </a:r>
          </a:p>
          <a:p>
            <a:r>
              <a:rPr lang="en-US" dirty="0" smtClean="0"/>
              <a:t>Time limit to be announced</a:t>
            </a:r>
          </a:p>
          <a:p>
            <a:r>
              <a:rPr lang="en-US" dirty="0" smtClean="0"/>
              <a:t>Both partners should speak</a:t>
            </a:r>
          </a:p>
          <a:p>
            <a:r>
              <a:rPr lang="en-US" dirty="0" smtClean="0"/>
              <a:t>Slides are due BY NOON (12pm) on Tues June 5 to Canvas</a:t>
            </a:r>
          </a:p>
          <a:p>
            <a:endParaRPr lang="en-US" dirty="0"/>
          </a:p>
          <a:p>
            <a:r>
              <a:rPr lang="en-US" dirty="0" smtClean="0"/>
              <a:t>If you are submitting a video: slides and video </a:t>
            </a:r>
            <a:r>
              <a:rPr lang="en-US" dirty="0"/>
              <a:t>are also due </a:t>
            </a:r>
            <a:r>
              <a:rPr lang="en-US" dirty="0" smtClean="0"/>
              <a:t>BY 12pm </a:t>
            </a:r>
            <a:r>
              <a:rPr lang="en-US" dirty="0"/>
              <a:t>on Tues June 5 to Canvas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689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Comparison of Python with Java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Python </a:t>
            </a:r>
            <a:r>
              <a:rPr lang="en-US" dirty="0"/>
              <a:t>is better for learning programming</a:t>
            </a:r>
          </a:p>
          <a:p>
            <a:r>
              <a:rPr lang="en-US" dirty="0" smtClean="0"/>
              <a:t>Python </a:t>
            </a:r>
            <a:r>
              <a:rPr lang="en-US" dirty="0"/>
              <a:t>is better for small </a:t>
            </a:r>
            <a:r>
              <a:rPr lang="en-US" dirty="0" smtClean="0"/>
              <a:t>programs</a:t>
            </a:r>
            <a:endParaRPr lang="en-US" dirty="0"/>
          </a:p>
          <a:p>
            <a:r>
              <a:rPr lang="en-US" dirty="0" smtClean="0"/>
              <a:t>Java </a:t>
            </a:r>
            <a:r>
              <a:rPr lang="en-US" dirty="0"/>
              <a:t>is better for large </a:t>
            </a:r>
            <a:r>
              <a:rPr lang="en-US" dirty="0" smtClean="0"/>
              <a:t>programs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Main difference:  dynamic vs. static typing</a:t>
            </a:r>
          </a:p>
          <a:p>
            <a:r>
              <a:rPr lang="en-US" dirty="0" smtClean="0"/>
              <a:t>Dynamic typing (Python):  put anything in any variable</a:t>
            </a:r>
          </a:p>
          <a:p>
            <a:r>
              <a:rPr lang="en-US" dirty="0" smtClean="0"/>
              <a:t>Static typing (Java):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ource code states the type of the variable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annot run code if any assignment might violate the type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633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 smtClean="0"/>
              <a:t>What comes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457200" y="990600"/>
            <a:ext cx="8686800" cy="4648200"/>
          </a:xfrm>
        </p:spPr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dirty="0" smtClean="0"/>
              <a:t>Classes</a:t>
            </a:r>
          </a:p>
          <a:p>
            <a:pPr lvl="1"/>
            <a:r>
              <a:rPr lang="en-US" dirty="0" smtClean="0"/>
              <a:t>Java:  CSE 142 (you might skip), CSE 143, CSE 143X</a:t>
            </a:r>
          </a:p>
          <a:p>
            <a:pPr lvl="1"/>
            <a:r>
              <a:rPr lang="en-US" dirty="0" smtClean="0"/>
              <a:t>HDCE 310:  Python for </a:t>
            </a:r>
            <a:r>
              <a:rPr lang="en-US" smtClean="0"/>
              <a:t>interactive systems</a:t>
            </a:r>
            <a:endParaRPr lang="en-US" dirty="0" smtClean="0"/>
          </a:p>
          <a:p>
            <a:pPr lvl="1"/>
            <a:r>
              <a:rPr lang="en-US" dirty="0" smtClean="0"/>
              <a:t>MATLAB, other programming languages</a:t>
            </a:r>
          </a:p>
          <a:p>
            <a:pPr lvl="1"/>
            <a:r>
              <a:rPr lang="en-US" dirty="0" smtClean="0"/>
              <a:t>Self-study:  books &amp; websites</a:t>
            </a:r>
          </a:p>
          <a:p>
            <a:pPr>
              <a:buNone/>
            </a:pPr>
            <a:r>
              <a:rPr lang="en-US" dirty="0" smtClean="0"/>
              <a:t>Data analysis:  classes, research, jobs</a:t>
            </a:r>
          </a:p>
          <a:p>
            <a:pPr lvl="1"/>
            <a:r>
              <a:rPr lang="en-US" dirty="0" smtClean="0"/>
              <a:t>In programming and software engineering</a:t>
            </a:r>
          </a:p>
          <a:p>
            <a:pPr lvl="1"/>
            <a:r>
              <a:rPr lang="en-US" dirty="0" smtClean="0"/>
              <a:t>In any topic that involves software</a:t>
            </a:r>
          </a:p>
          <a:p>
            <a:pPr>
              <a:buNone/>
            </a:pPr>
            <a:r>
              <a:rPr lang="en-US" dirty="0" smtClean="0"/>
              <a:t>Having an impact on the world</a:t>
            </a:r>
          </a:p>
          <a:p>
            <a:pPr lvl="1"/>
            <a:r>
              <a:rPr lang="en-US" dirty="0" smtClean="0"/>
              <a:t>Jobs (and job interviews)</a:t>
            </a:r>
          </a:p>
          <a:p>
            <a:pPr lvl="1"/>
            <a:r>
              <a:rPr lang="en-US" dirty="0" smtClean="0"/>
              <a:t>Larger programming projects</a:t>
            </a:r>
          </a:p>
        </p:txBody>
      </p:sp>
      <p:sp>
        <p:nvSpPr>
          <p:cNvPr id="4" name="TextBox 3"/>
          <p:cNvSpPr txBox="1"/>
          <p:nvPr>
            <p:custDataLst>
              <p:tags r:id="rId3"/>
            </p:custDataLst>
          </p:nvPr>
        </p:nvSpPr>
        <p:spPr>
          <a:xfrm>
            <a:off x="533400" y="5562601"/>
            <a:ext cx="685800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The purpose of computing is insight, not numbers.</a:t>
            </a:r>
          </a:p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       Richard W. Hamming</a:t>
            </a:r>
          </a:p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       </a:t>
            </a:r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Numerical Methods for Scientists and Engineers</a:t>
            </a:r>
            <a:endParaRPr lang="en-US" sz="2400" i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074" name="Picture 2" descr="http://www.adeptis.ru/vinci/richard_hamming2.jpg"/>
          <p:cNvPicPr>
            <a:picLocks noChangeAspect="1" noChangeArrowheads="1"/>
          </p:cNvPicPr>
          <p:nvPr>
            <p:custDataLst>
              <p:tags r:id="rId4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5107" y="4965083"/>
            <a:ext cx="1638893" cy="1914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225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Slide Number Placeholder 5"/>
          <p:cNvSpPr>
            <a:spLocks noGrp="1"/>
          </p:cNvSpPr>
          <p:nvPr>
            <p:ph type="sldNum" sz="quarter" idx="12"/>
            <p:custDataLst>
              <p:tags r:id="rId1"/>
            </p:custDataLst>
          </p:nvPr>
        </p:nvSpPr>
        <p:spPr>
          <a:noFill/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0570F6C8-E140-4288-95D2-9828E1DE3526}" type="slidenum">
              <a:rPr lang="en-US" altLang="en-US" sz="1400" smtClean="0"/>
              <a:pPr eaLnBrk="1" hangingPunct="1"/>
              <a:t>22</a:t>
            </a:fld>
            <a:endParaRPr lang="en-US" altLang="en-US" sz="1400" smtClean="0"/>
          </a:p>
        </p:txBody>
      </p:sp>
      <p:sp>
        <p:nvSpPr>
          <p:cNvPr id="12292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pPr eaLnBrk="1" hangingPunct="1"/>
            <a:r>
              <a:rPr lang="en-US" altLang="en-US" sz="4000" dirty="0" smtClean="0"/>
              <a:t>More Computer Science Courses!!</a:t>
            </a:r>
          </a:p>
        </p:txBody>
      </p:sp>
      <p:sp>
        <p:nvSpPr>
          <p:cNvPr id="12293" name="Rectangle 3"/>
          <p:cNvSpPr>
            <a:spLocks noGrp="1" noChangeArrowheads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228600" y="1219200"/>
            <a:ext cx="8153400" cy="4572000"/>
          </a:xfrm>
        </p:spPr>
        <p:txBody>
          <a:bodyPr>
            <a:normAutofit fontScale="70000" lnSpcReduction="20000"/>
          </a:bodyPr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2800" dirty="0" smtClean="0"/>
              <a:t>You could take any of these now!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CSE 142, 143, 143x Programming in Java (143x only in fall)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CSE 154  Web Programming (Fall 2018 &amp; Spring 2019)</a:t>
            </a:r>
          </a:p>
          <a:p>
            <a:pPr>
              <a:lnSpc>
                <a:spcPct val="90000"/>
              </a:lnSpc>
            </a:pPr>
            <a:r>
              <a:rPr lang="en-US" altLang="en-US" sz="2800" dirty="0" smtClean="0"/>
              <a:t>CSE 163 </a:t>
            </a:r>
            <a:r>
              <a:rPr lang="en-US" sz="2800" dirty="0"/>
              <a:t>Intermediate Data </a:t>
            </a:r>
            <a:r>
              <a:rPr lang="en-US" sz="2800" dirty="0" smtClean="0"/>
              <a:t>Programming (coming Spring 2019!)</a:t>
            </a:r>
            <a:endParaRPr lang="en-US" altLang="en-US" sz="2800" dirty="0" smtClean="0"/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CSE 416 Intro to Machine Learning  (requires Stat 311/390) (Spring 2019)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INFO/STAT/CSE 180 Intro to Data Science (some Math pre-</a:t>
            </a:r>
            <a:r>
              <a:rPr lang="en-US" altLang="en-US" sz="2800" dirty="0" err="1" smtClean="0"/>
              <a:t>req</a:t>
            </a:r>
            <a:r>
              <a:rPr lang="en-US" altLang="en-US" sz="2800" dirty="0" smtClean="0"/>
              <a:t>) (all year)</a:t>
            </a: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2800" dirty="0" smtClean="0"/>
              <a:t>Require CSE 143: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CSE 373  Data Structures &amp; Algorithms (all year)</a:t>
            </a:r>
          </a:p>
          <a:p>
            <a:pPr>
              <a:lnSpc>
                <a:spcPct val="90000"/>
              </a:lnSpc>
            </a:pPr>
            <a:r>
              <a:rPr lang="en-US" altLang="en-US" sz="2800" dirty="0"/>
              <a:t>CSE 414 </a:t>
            </a:r>
            <a:r>
              <a:rPr lang="en-US" altLang="en-US" sz="2800" dirty="0" smtClean="0"/>
              <a:t> </a:t>
            </a:r>
            <a:r>
              <a:rPr lang="en-US" altLang="en-US" sz="2800" dirty="0"/>
              <a:t>Databases (Fall 2018 &amp; Spring 2019</a:t>
            </a:r>
            <a:r>
              <a:rPr lang="en-US" altLang="en-US" sz="2800" dirty="0" smtClean="0"/>
              <a:t>)</a:t>
            </a:r>
            <a:endParaRPr lang="en-US" altLang="en-US" sz="2800" dirty="0"/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CSE 374 </a:t>
            </a:r>
            <a:r>
              <a:rPr lang="en-US" altLang="en-US" sz="2800" b="1" dirty="0" smtClean="0"/>
              <a:t> </a:t>
            </a:r>
            <a:r>
              <a:rPr lang="en-US" altLang="en-US" sz="2800" dirty="0" smtClean="0"/>
              <a:t>Intermediate Programming  Concepts &amp; Tools (</a:t>
            </a:r>
            <a:r>
              <a:rPr lang="en-US" altLang="en-US" sz="2800" smtClean="0"/>
              <a:t>Spring 2019)</a:t>
            </a:r>
            <a:endParaRPr lang="en-US" altLang="en-US" sz="2800" dirty="0" smtClean="0"/>
          </a:p>
          <a:p>
            <a:pPr marL="0" indent="0">
              <a:lnSpc>
                <a:spcPct val="90000"/>
              </a:lnSpc>
              <a:buNone/>
            </a:pPr>
            <a:r>
              <a:rPr lang="en-US" altLang="en-US" sz="2800" dirty="0"/>
              <a:t>Require CSE </a:t>
            </a:r>
            <a:r>
              <a:rPr lang="en-US" altLang="en-US" sz="2800" dirty="0" smtClean="0"/>
              <a:t>373</a:t>
            </a:r>
            <a:r>
              <a:rPr lang="en-US" altLang="en-US" sz="2800" dirty="0"/>
              <a:t>: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CSE 410 Computer Systems			</a:t>
            </a:r>
            <a:br>
              <a:rPr lang="en-US" altLang="en-US" sz="2800" dirty="0" smtClean="0"/>
            </a:br>
            <a:r>
              <a:rPr lang="en-US" altLang="en-US" sz="2800" dirty="0" smtClean="0"/>
              <a:t>		(Operating Systems &amp; Architecture)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CSE 413 Programming Languages </a:t>
            </a:r>
            <a:br>
              <a:rPr lang="en-US" altLang="en-US" sz="2800" dirty="0" smtClean="0"/>
            </a:br>
            <a:r>
              <a:rPr lang="en-US" altLang="en-US" sz="2800" dirty="0" smtClean="0"/>
              <a:t>		and their Implementation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CSE 415 Artificial Intelligence		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/>
              <a:t>CSE 417 Algorithms and Complexity </a:t>
            </a:r>
          </a:p>
        </p:txBody>
      </p:sp>
      <p:sp>
        <p:nvSpPr>
          <p:cNvPr id="2" name="TextBox 1"/>
          <p:cNvSpPr txBox="1"/>
          <p:nvPr>
            <p:custDataLst>
              <p:tags r:id="rId4"/>
            </p:custDataLst>
          </p:nvPr>
        </p:nvSpPr>
        <p:spPr>
          <a:xfrm>
            <a:off x="1447800" y="5869200"/>
            <a:ext cx="54924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Note: These classes are all open to NON-majors.  </a:t>
            </a:r>
            <a:br>
              <a:rPr lang="en-US" dirty="0" smtClean="0"/>
            </a:br>
            <a:r>
              <a:rPr lang="en-US" dirty="0" smtClean="0"/>
              <a:t>You may also be interested in applying for the CSE major!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470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GB" dirty="0" smtClean="0"/>
              <a:t>Go forth and conquer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pPr>
              <a:lnSpc>
                <a:spcPct val="93000"/>
              </a:lnSpc>
              <a:buNone/>
              <a:tabLst>
                <a:tab pos="341313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dirty="0" smtClean="0"/>
              <a:t>System building and scientific discovery are fun!</a:t>
            </a:r>
          </a:p>
          <a:p>
            <a:pPr lvl="1">
              <a:buNone/>
              <a:tabLst>
                <a:tab pos="341313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dirty="0" smtClean="0"/>
              <a:t>It’s even more fun when your system works</a:t>
            </a:r>
          </a:p>
          <a:p>
            <a:pPr>
              <a:buNone/>
              <a:tabLst>
                <a:tab pos="341313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dirty="0" smtClean="0"/>
              <a:t>Pay attention to what matters</a:t>
            </a:r>
          </a:p>
          <a:p>
            <a:pPr lvl="1">
              <a:buNone/>
              <a:tabLst>
                <a:tab pos="341313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GB" dirty="0" smtClean="0"/>
              <a:t>Use the techniques and tools of CSE 160 effectively</a:t>
            </a:r>
          </a:p>
          <a:p>
            <a:pPr lvl="1">
              <a:buNone/>
              <a:tabLst>
                <a:tab pos="341313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GB" dirty="0" smtClean="0"/>
          </a:p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180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Progress in 10 weeks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10 weeks ago</a:t>
            </a:r>
            <a:r>
              <a:rPr lang="en-US" dirty="0" smtClean="0"/>
              <a:t>: you knew no programming</a:t>
            </a:r>
          </a:p>
          <a:p>
            <a:pPr marL="0" indent="0">
              <a:buNone/>
            </a:pPr>
            <a:r>
              <a:rPr lang="en-US" dirty="0" smtClean="0"/>
              <a:t>Goals:</a:t>
            </a:r>
          </a:p>
          <a:p>
            <a:pPr lvl="1"/>
            <a:r>
              <a:rPr lang="en-US" b="1" dirty="0"/>
              <a:t>C</a:t>
            </a:r>
            <a:r>
              <a:rPr lang="en-US" b="1" dirty="0" smtClean="0"/>
              <a:t>omputational problem-solving</a:t>
            </a:r>
            <a:endParaRPr lang="en-US" dirty="0"/>
          </a:p>
          <a:p>
            <a:pPr lvl="1"/>
            <a:r>
              <a:rPr lang="en-US" b="1" dirty="0" smtClean="0"/>
              <a:t>Python</a:t>
            </a:r>
            <a:r>
              <a:rPr lang="en-US" dirty="0" smtClean="0"/>
              <a:t> </a:t>
            </a:r>
            <a:r>
              <a:rPr lang="en-US" dirty="0"/>
              <a:t>programming </a:t>
            </a:r>
            <a:r>
              <a:rPr lang="en-US" dirty="0" smtClean="0"/>
              <a:t>language</a:t>
            </a:r>
            <a:endParaRPr lang="en-US" dirty="0"/>
          </a:p>
          <a:p>
            <a:pPr lvl="1"/>
            <a:r>
              <a:rPr lang="en-US" dirty="0" smtClean="0"/>
              <a:t>Experience with</a:t>
            </a:r>
            <a:r>
              <a:rPr lang="en-US" dirty="0"/>
              <a:t> </a:t>
            </a:r>
            <a:r>
              <a:rPr lang="en-US" b="1" dirty="0"/>
              <a:t>real datasets</a:t>
            </a:r>
            <a:r>
              <a:rPr lang="en-US" dirty="0"/>
              <a:t> </a:t>
            </a:r>
          </a:p>
          <a:p>
            <a:pPr lvl="1"/>
            <a:r>
              <a:rPr lang="en-US" b="1" dirty="0" smtClean="0"/>
              <a:t>Fun</a:t>
            </a:r>
            <a:r>
              <a:rPr lang="en-US" dirty="0" smtClean="0"/>
              <a:t> of extracting </a:t>
            </a:r>
            <a:r>
              <a:rPr lang="en-US" dirty="0"/>
              <a:t>understanding and insight from </a:t>
            </a:r>
            <a:r>
              <a:rPr lang="en-US" dirty="0" smtClean="0"/>
              <a:t>data</a:t>
            </a:r>
            <a:r>
              <a:rPr lang="en-US" dirty="0"/>
              <a:t>, and of mastery over the </a:t>
            </a:r>
            <a:r>
              <a:rPr lang="en-US" dirty="0" smtClean="0"/>
              <a:t>computer</a:t>
            </a:r>
          </a:p>
          <a:p>
            <a:pPr lvl="1"/>
            <a:r>
              <a:rPr lang="en-US" dirty="0" smtClean="0"/>
              <a:t>Ability to go on to more advanced </a:t>
            </a:r>
            <a:r>
              <a:rPr lang="en-US" b="1" dirty="0" smtClean="0"/>
              <a:t>computing</a:t>
            </a:r>
            <a:r>
              <a:rPr lang="en-US" dirty="0" smtClean="0"/>
              <a:t> classes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Today</a:t>
            </a:r>
            <a:r>
              <a:rPr lang="en-US" dirty="0" smtClean="0"/>
              <a:t>: you can write a useful program to solve a real problem</a:t>
            </a:r>
          </a:p>
          <a:p>
            <a:pPr lvl="1"/>
            <a:r>
              <a:rPr lang="en-US" dirty="0" smtClean="0"/>
              <a:t>You can even pose the problem yourself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492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Thanks!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4</a:t>
            </a:fld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54" y="973063"/>
            <a:ext cx="1596142" cy="249060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1337" y="3585246"/>
            <a:ext cx="2072717" cy="290023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55534" y="1672916"/>
            <a:ext cx="2506999" cy="238578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66486" y="846138"/>
            <a:ext cx="2039611" cy="265681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79576" y="4239182"/>
            <a:ext cx="2117168" cy="211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298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52400" y="274638"/>
            <a:ext cx="88392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Why do you care about processing data?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457200" y="1600200"/>
            <a:ext cx="8229600" cy="52578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The world is awash in data</a:t>
            </a:r>
          </a:p>
          <a:p>
            <a:r>
              <a:rPr lang="en-US" dirty="0" smtClean="0"/>
              <a:t>Processing and analyzing it is the difference between </a:t>
            </a:r>
            <a:r>
              <a:rPr lang="en-US" dirty="0" smtClean="0">
                <a:solidFill>
                  <a:srgbClr val="FF0000"/>
                </a:solidFill>
              </a:rPr>
              <a:t>success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FF0000"/>
                </a:solidFill>
              </a:rPr>
              <a:t>failure</a:t>
            </a:r>
          </a:p>
          <a:p>
            <a:pPr lvl="1"/>
            <a:r>
              <a:rPr lang="en-US" dirty="0" smtClean="0"/>
              <a:t>for a team or for an individual</a:t>
            </a:r>
          </a:p>
          <a:p>
            <a:r>
              <a:rPr lang="en-US" dirty="0" smtClean="0"/>
              <a:t>Manipulating and understanding data is essential to:</a:t>
            </a:r>
          </a:p>
          <a:p>
            <a:pPr lvl="1"/>
            <a:r>
              <a:rPr lang="en-US" dirty="0" smtClean="0"/>
              <a:t>Astronomers</a:t>
            </a:r>
          </a:p>
          <a:p>
            <a:pPr lvl="1"/>
            <a:r>
              <a:rPr lang="en-US" dirty="0" smtClean="0"/>
              <a:t>Biologists</a:t>
            </a:r>
          </a:p>
          <a:p>
            <a:pPr lvl="1"/>
            <a:r>
              <a:rPr lang="en-US" dirty="0" smtClean="0"/>
              <a:t>Chemists</a:t>
            </a:r>
          </a:p>
          <a:p>
            <a:pPr lvl="1"/>
            <a:r>
              <a:rPr lang="en-US" dirty="0" smtClean="0"/>
              <a:t>Economists</a:t>
            </a:r>
          </a:p>
          <a:p>
            <a:pPr lvl="1"/>
            <a:r>
              <a:rPr lang="en-US" dirty="0" smtClean="0"/>
              <a:t>Engineers</a:t>
            </a:r>
          </a:p>
          <a:p>
            <a:pPr lvl="1"/>
            <a:r>
              <a:rPr lang="en-US" dirty="0" smtClean="0"/>
              <a:t>Entrepreneurs</a:t>
            </a:r>
          </a:p>
          <a:p>
            <a:pPr lvl="1"/>
            <a:r>
              <a:rPr lang="en-US" dirty="0" smtClean="0"/>
              <a:t>Linguists</a:t>
            </a:r>
          </a:p>
          <a:p>
            <a:pPr lvl="1"/>
            <a:r>
              <a:rPr lang="en-US" dirty="0" smtClean="0"/>
              <a:t>Political scientists</a:t>
            </a:r>
          </a:p>
          <a:p>
            <a:pPr lvl="1"/>
            <a:r>
              <a:rPr lang="en-US" dirty="0" smtClean="0"/>
              <a:t>Zoologists</a:t>
            </a:r>
          </a:p>
          <a:p>
            <a:pPr lvl="1"/>
            <a:r>
              <a:rPr lang="en-US" dirty="0" smtClean="0"/>
              <a:t>… and many more!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117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Programming Concepts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Variables</a:t>
            </a:r>
          </a:p>
          <a:p>
            <a:r>
              <a:rPr lang="en-US" dirty="0" smtClean="0"/>
              <a:t>Assignments</a:t>
            </a:r>
          </a:p>
          <a:p>
            <a:r>
              <a:rPr lang="en-US" dirty="0" smtClean="0"/>
              <a:t>Types</a:t>
            </a:r>
          </a:p>
          <a:p>
            <a:r>
              <a:rPr lang="en-US" dirty="0" smtClean="0"/>
              <a:t>Programs &amp; algorithms</a:t>
            </a:r>
          </a:p>
          <a:p>
            <a:r>
              <a:rPr lang="en-US" dirty="0" smtClean="0"/>
              <a:t>Control flow:  loops (for), conditionals (if)</a:t>
            </a:r>
          </a:p>
          <a:p>
            <a:r>
              <a:rPr lang="en-US" dirty="0" smtClean="0"/>
              <a:t>Functions</a:t>
            </a:r>
          </a:p>
          <a:p>
            <a:r>
              <a:rPr lang="en-US" dirty="0" smtClean="0"/>
              <a:t>File I/O</a:t>
            </a:r>
          </a:p>
          <a:p>
            <a:r>
              <a:rPr lang="en-US" dirty="0" smtClean="0"/>
              <a:t>Python execution model</a:t>
            </a:r>
          </a:p>
          <a:p>
            <a:pPr lvl="1"/>
            <a:r>
              <a:rPr lang="en-US" dirty="0" smtClean="0"/>
              <a:t>How Python evaluates expressions, statements, and programs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07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Data structures:  managing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457200" y="1600200"/>
            <a:ext cx="8229600" cy="4876800"/>
          </a:xfrm>
        </p:spPr>
        <p:txBody>
          <a:bodyPr>
            <a:normAutofit/>
          </a:bodyPr>
          <a:lstStyle/>
          <a:p>
            <a:r>
              <a:rPr lang="en-US" dirty="0" smtClean="0"/>
              <a:t>List</a:t>
            </a:r>
          </a:p>
          <a:p>
            <a:r>
              <a:rPr lang="en-US" dirty="0" smtClean="0"/>
              <a:t>Set</a:t>
            </a:r>
          </a:p>
          <a:p>
            <a:r>
              <a:rPr lang="en-US" dirty="0" smtClean="0"/>
              <a:t>Dictionary</a:t>
            </a:r>
          </a:p>
          <a:p>
            <a:r>
              <a:rPr lang="en-US" dirty="0" smtClean="0"/>
              <a:t>Tuple</a:t>
            </a:r>
          </a:p>
          <a:p>
            <a:r>
              <a:rPr lang="en-US" dirty="0" smtClean="0"/>
              <a:t>Graph</a:t>
            </a:r>
          </a:p>
          <a:p>
            <a:endParaRPr lang="en-US" dirty="0"/>
          </a:p>
          <a:p>
            <a:r>
              <a:rPr lang="en-US" dirty="0" smtClean="0"/>
              <a:t>List slicing (</a:t>
            </a:r>
            <a:r>
              <a:rPr lang="en-US" dirty="0" err="1" smtClean="0"/>
              <a:t>sublist</a:t>
            </a:r>
            <a:r>
              <a:rPr lang="en-US" dirty="0" smtClean="0"/>
              <a:t>)</a:t>
            </a:r>
          </a:p>
          <a:p>
            <a:r>
              <a:rPr lang="en-US" dirty="0" smtClean="0"/>
              <a:t>List comprehension:  shorthand for a loop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764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</a:t>
            </a:r>
            <a:r>
              <a:rPr lang="en-US" b="1" dirty="0" smtClean="0"/>
              <a:t>rocedural abstraction</a:t>
            </a:r>
          </a:p>
          <a:p>
            <a:pPr lvl="1"/>
            <a:r>
              <a:rPr lang="en-US" dirty="0" smtClean="0"/>
              <a:t>avoid duplicated code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he implementation does not matter to the client</a:t>
            </a:r>
          </a:p>
          <a:p>
            <a:r>
              <a:rPr lang="en-US" dirty="0" smtClean="0"/>
              <a:t>Using functions</a:t>
            </a:r>
          </a:p>
          <a:p>
            <a:r>
              <a:rPr lang="en-US" dirty="0" smtClean="0"/>
              <a:t>Defining functions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>
            <p:custDataLst>
              <p:tags r:id="rId3"/>
            </p:custDataLst>
          </p:nvPr>
        </p:nvSpPr>
        <p:spPr>
          <a:xfrm>
            <a:off x="7543800" y="83246"/>
            <a:ext cx="14462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 smtClean="0"/>
              <a:t>f</a:t>
            </a:r>
            <a:r>
              <a:rPr lang="en-US" sz="3200" dirty="0" smtClean="0"/>
              <a:t>(</a:t>
            </a:r>
            <a:r>
              <a:rPr lang="en-US" sz="3200" i="1" dirty="0" smtClean="0"/>
              <a:t>x</a:t>
            </a:r>
            <a:r>
              <a:rPr lang="en-US" sz="3200" dirty="0" smtClean="0"/>
              <a:t>) = </a:t>
            </a:r>
            <a:r>
              <a:rPr lang="en-US" sz="3200" i="1" dirty="0" smtClean="0"/>
              <a:t>x</a:t>
            </a:r>
            <a:r>
              <a:rPr lang="en-US" sz="3200" baseline="30000" dirty="0" smtClean="0"/>
              <a:t>2</a:t>
            </a:r>
            <a:endParaRPr lang="en-US" sz="3200" baseline="30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038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Data abstraction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Dual to procedural abstraction (functions)</a:t>
            </a:r>
          </a:p>
          <a:p>
            <a:r>
              <a:rPr lang="en-US" dirty="0" smtClean="0"/>
              <a:t>A </a:t>
            </a:r>
            <a:r>
              <a:rPr lang="en-US" dirty="0" smtClean="0">
                <a:solidFill>
                  <a:srgbClr val="FF0000"/>
                </a:solidFill>
              </a:rPr>
              <a:t>module</a:t>
            </a:r>
            <a:r>
              <a:rPr lang="en-US" dirty="0" smtClean="0"/>
              <a:t> is:  operations</a:t>
            </a:r>
          </a:p>
          <a:p>
            <a:r>
              <a:rPr lang="en-US" dirty="0" smtClean="0"/>
              <a:t>An </a:t>
            </a:r>
            <a:r>
              <a:rPr lang="en-US" dirty="0" smtClean="0">
                <a:solidFill>
                  <a:srgbClr val="FF0000"/>
                </a:solidFill>
              </a:rPr>
              <a:t>object</a:t>
            </a:r>
            <a:r>
              <a:rPr lang="en-US" dirty="0" smtClean="0"/>
              <a:t> is:  data + operations</a:t>
            </a:r>
          </a:p>
          <a:p>
            <a:pPr lvl="1"/>
            <a:r>
              <a:rPr lang="en-US" dirty="0" smtClean="0"/>
              <a:t>Operations:  create, query, modify</a:t>
            </a:r>
            <a:endParaRPr lang="en-US" dirty="0"/>
          </a:p>
          <a:p>
            <a:pPr lvl="1"/>
            <a:r>
              <a:rPr lang="en-US" dirty="0"/>
              <a:t>Clients use the operations, never directly access data</a:t>
            </a:r>
          </a:p>
          <a:p>
            <a:pPr lvl="1"/>
            <a:r>
              <a:rPr lang="en-US" dirty="0" smtClean="0"/>
              <a:t>The representation of the data does not matter to the client</a:t>
            </a:r>
          </a:p>
          <a:p>
            <a:pPr lvl="1"/>
            <a:r>
              <a:rPr lang="en-US" dirty="0" smtClean="0"/>
              <a:t>Programmer defines a </a:t>
            </a:r>
            <a:r>
              <a:rPr lang="en-US" dirty="0" smtClean="0">
                <a:solidFill>
                  <a:srgbClr val="FF0000"/>
                </a:solidFill>
              </a:rPr>
              <a:t>class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Each instance of a class is an </a:t>
            </a:r>
            <a:r>
              <a:rPr lang="en-US" dirty="0" smtClean="0">
                <a:solidFill>
                  <a:srgbClr val="FF0000"/>
                </a:solidFill>
              </a:rPr>
              <a:t>object</a:t>
            </a:r>
            <a:r>
              <a:rPr lang="en-US" dirty="0" smtClean="0"/>
              <a:t>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959EF747-448A-4220-BD71-0B9781D355A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619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1736</TotalTime>
  <Words>1358</Words>
  <Application>Microsoft Macintosh PowerPoint</Application>
  <PresentationFormat>On-screen Show (4:3)</PresentationFormat>
  <Paragraphs>307</Paragraphs>
  <Slides>23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Calibri</vt:lpstr>
      <vt:lpstr>Times New Roman</vt:lpstr>
      <vt:lpstr>Wingdings</vt:lpstr>
      <vt:lpstr>Arial</vt:lpstr>
      <vt:lpstr>Office Theme</vt:lpstr>
      <vt:lpstr>CSE 160 Wrap-Up</vt:lpstr>
      <vt:lpstr>Presentations on Tuesday</vt:lpstr>
      <vt:lpstr>Progress in 10 weeks</vt:lpstr>
      <vt:lpstr>Thanks!</vt:lpstr>
      <vt:lpstr>Why do you care about processing data?</vt:lpstr>
      <vt:lpstr>Programming Concepts</vt:lpstr>
      <vt:lpstr>Data structures:  managing data</vt:lpstr>
      <vt:lpstr>Functions</vt:lpstr>
      <vt:lpstr>Data abstraction</vt:lpstr>
      <vt:lpstr>Testing and debugging</vt:lpstr>
      <vt:lpstr>Data analysis</vt:lpstr>
      <vt:lpstr>Program design</vt:lpstr>
      <vt:lpstr>Recursion</vt:lpstr>
      <vt:lpstr>Speed of algorithms</vt:lpstr>
      <vt:lpstr>Data!</vt:lpstr>
      <vt:lpstr>Your Projects!</vt:lpstr>
      <vt:lpstr>There is more to learn!</vt:lpstr>
      <vt:lpstr>What you have learned in CSE 160</vt:lpstr>
      <vt:lpstr>Why the Python language?</vt:lpstr>
      <vt:lpstr>Comparison of Python with Java</vt:lpstr>
      <vt:lpstr>What comes next?</vt:lpstr>
      <vt:lpstr>More Computer Science Courses!!</vt:lpstr>
      <vt:lpstr>Go forth and conquer</vt:lpstr>
    </vt:vector>
  </TitlesOfParts>
  <Company>UW</Company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160 Wrap-Up</dc:title>
  <dc:creator>cse</dc:creator>
  <cp:lastModifiedBy>Microsoft Office User</cp:lastModifiedBy>
  <cp:revision>70</cp:revision>
  <cp:lastPrinted>2016-03-11T19:13:06Z</cp:lastPrinted>
  <dcterms:created xsi:type="dcterms:W3CDTF">2012-08-17T15:39:44Z</dcterms:created>
  <dcterms:modified xsi:type="dcterms:W3CDTF">2018-12-31T00:47:58Z</dcterms:modified>
</cp:coreProperties>
</file>

<file path=docProps/thumbnail.jpeg>
</file>